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7"/>
  </p:notesMasterIdLst>
  <p:sldIdLst>
    <p:sldId id="256" r:id="rId2"/>
    <p:sldId id="257" r:id="rId3"/>
    <p:sldId id="259" r:id="rId4"/>
    <p:sldId id="269" r:id="rId5"/>
    <p:sldId id="258" r:id="rId6"/>
    <p:sldId id="270" r:id="rId7"/>
    <p:sldId id="271" r:id="rId8"/>
    <p:sldId id="260" r:id="rId9"/>
    <p:sldId id="268" r:id="rId10"/>
    <p:sldId id="267" r:id="rId11"/>
    <p:sldId id="263" r:id="rId12"/>
    <p:sldId id="272" r:id="rId13"/>
    <p:sldId id="264" r:id="rId14"/>
    <p:sldId id="265" r:id="rId15"/>
    <p:sldId id="262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BCBC-1D22-4E2C-B66F-498EC3EE3B32}" type="datetimeFigureOut">
              <a:rPr lang="pt-PT" smtClean="0"/>
              <a:t>20/07/2021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8A4D6-A5DD-4153-87A7-B021BEEE03C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8A4D6-A5DD-4153-87A7-B021BEEE03C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2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6B065E-53EF-453A-A23E-373011FB3700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8866-7542-4BCD-8A54-19D3F87BB08E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67CE-5E84-4E8E-8475-AFBA139A5FE6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9ABC-826D-4AD1-A323-C0F3530BE60A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F039-F6B0-482B-B091-AC0938F39502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6DD6-5B9C-468C-BDCD-F29EBA86D452}" type="datetime1">
              <a:rPr lang="pt-PT" smtClean="0"/>
              <a:t>20/07/2021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9AED-0FE7-404D-9639-10E87B0ED5B1}" type="datetime1">
              <a:rPr lang="pt-PT" smtClean="0"/>
              <a:t>20/07/2021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CD46-C8FE-4E60-B88A-EB6B8EE9775E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86A9-61E7-49A0-B769-67812ACC4049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AA55-E428-4089-B354-1B0615C8CF3C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3C5D-9280-44B5-80D3-69DD4C9C898F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7EBF-C4F9-400C-8180-87E9BCFEC71E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EF7D-BDDC-43A2-9AB0-FFAE2CBF453F}" type="datetime1">
              <a:rPr lang="pt-PT" smtClean="0"/>
              <a:t>20/07/2021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AB3-4B2D-4F07-87CA-37782E24E75F}" type="datetime1">
              <a:rPr lang="pt-PT" smtClean="0"/>
              <a:t>20/07/2021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0484D-0FA0-4177-815B-C19FE5408C5F}" type="datetime1">
              <a:rPr lang="pt-PT" smtClean="0"/>
              <a:t>20/07/2021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95A6-57A0-4FFB-BA55-FC0B930A569F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D03-1606-4343-B9CE-D2ABA17CCE5B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C4FE-5F27-4D85-84A2-173425C71524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94355" y="5530475"/>
            <a:ext cx="379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Orientadores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José Simão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Nuno Cota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99526" y="5530475"/>
            <a:ext cx="319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Afonso Nobre nº 44777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Ricardo Silva nº 44837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10</a:t>
            </a:fld>
            <a:endParaRPr lang="pt-PT" dirty="0"/>
          </a:p>
        </p:txBody>
      </p:sp>
      <p:sp>
        <p:nvSpPr>
          <p:cNvPr id="4" name="Retângulo 3"/>
          <p:cNvSpPr/>
          <p:nvPr/>
        </p:nvSpPr>
        <p:spPr>
          <a:xfrm>
            <a:off x="1141412" y="1478570"/>
            <a:ext cx="62973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Existem dois componentes core que não estão </a:t>
            </a:r>
            <a:r>
              <a:rPr lang="pt-PT" sz="2000" dirty="0"/>
              <a:t>representados sendo </a:t>
            </a:r>
            <a:r>
              <a:rPr lang="pt-PT" sz="2000" dirty="0" smtClean="0"/>
              <a:t>eles: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Job </a:t>
            </a:r>
            <a:r>
              <a:rPr lang="pt-PT" sz="2000" dirty="0" err="1"/>
              <a:t>Scheduler</a:t>
            </a:r>
            <a:r>
              <a:rPr lang="pt-PT" sz="2000" dirty="0"/>
              <a:t>: Este é um </a:t>
            </a:r>
            <a:r>
              <a:rPr lang="pt-PT" sz="2000" dirty="0" err="1"/>
              <a:t>foreground</a:t>
            </a:r>
            <a:r>
              <a:rPr lang="pt-PT" sz="2000" dirty="0"/>
              <a:t> </a:t>
            </a:r>
            <a:r>
              <a:rPr lang="pt-PT" sz="2000" dirty="0" err="1"/>
              <a:t>service</a:t>
            </a:r>
            <a:r>
              <a:rPr lang="pt-PT" sz="2000" dirty="0"/>
              <a:t> com mecanismos de background responsável por receber os tipos de testes passivos a executar e realizar a execução dos mesmos.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Workers</a:t>
            </a:r>
            <a:r>
              <a:rPr lang="pt-PT" sz="2000" dirty="0"/>
              <a:t>: Background </a:t>
            </a:r>
            <a:r>
              <a:rPr lang="pt-PT" sz="2000" dirty="0" err="1"/>
              <a:t>services</a:t>
            </a:r>
            <a:r>
              <a:rPr lang="pt-PT" sz="2000" dirty="0"/>
              <a:t> responsáveis por um conjunto de operações a realizar periodicamente como por exemplo: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smtClean="0"/>
              <a:t>Execução de conexões de controlo com o Management </a:t>
            </a:r>
            <a:r>
              <a:rPr lang="pt-PT" sz="2000" dirty="0"/>
              <a:t>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Recolher </a:t>
            </a:r>
            <a:r>
              <a:rPr lang="pt-PT" sz="2000" dirty="0" smtClean="0"/>
              <a:t>planos </a:t>
            </a:r>
            <a:r>
              <a:rPr lang="pt-PT" sz="2000" dirty="0"/>
              <a:t>de testes vindos do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Executar e reportar os resultados dos planos de testes </a:t>
            </a:r>
            <a:r>
              <a:rPr lang="pt-PT" sz="2000" dirty="0" smtClean="0"/>
              <a:t>realizados para </a:t>
            </a:r>
            <a:r>
              <a:rPr lang="pt-PT" sz="2000" dirty="0"/>
              <a:t>o Management System.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23" y="1785470"/>
            <a:ext cx="4305816" cy="38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Demonstração Da Aplicação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11</a:t>
            </a:fld>
            <a:endParaRPr lang="pt-PT"/>
          </a:p>
        </p:txBody>
      </p:sp>
      <p:pic>
        <p:nvPicPr>
          <p:cNvPr id="6" name="demonstração apresenta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8558" y="1577482"/>
            <a:ext cx="2071708" cy="448835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 smtClean="0"/>
              <a:t>Reforçar os testes executados pelo dispositivo aumentando a carga e a diversidade dos mesmos.</a:t>
            </a:r>
          </a:p>
          <a:p>
            <a:r>
              <a:rPr lang="pt-PT" sz="2000" dirty="0" smtClean="0"/>
              <a:t>Implementar uma via de comunicação dos testes passivos feitos pelo utilizador ao Management System, para além do ficheiro </a:t>
            </a:r>
            <a:r>
              <a:rPr lang="pt-PT" sz="2000" dirty="0" err="1" smtClean="0"/>
              <a:t>xls</a:t>
            </a:r>
            <a:r>
              <a:rPr lang="pt-PT" sz="2000" dirty="0" smtClean="0"/>
              <a:t>.</a:t>
            </a:r>
          </a:p>
          <a:p>
            <a:r>
              <a:rPr lang="pt-PT" sz="2000" dirty="0" smtClean="0"/>
              <a:t>Implementar um servidor </a:t>
            </a:r>
            <a:r>
              <a:rPr lang="pt-PT" sz="2000" i="1" dirty="0" smtClean="0"/>
              <a:t>FTP </a:t>
            </a:r>
            <a:r>
              <a:rPr lang="pt-PT" sz="2000" dirty="0" smtClean="0"/>
              <a:t>no dispositivo móvel. </a:t>
            </a:r>
          </a:p>
          <a:p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676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E Desafios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Desafio de integração de um dispositivo </a:t>
            </a:r>
            <a:r>
              <a:rPr lang="pt-PT" sz="2000" i="1" dirty="0"/>
              <a:t>mobile</a:t>
            </a:r>
            <a:r>
              <a:rPr lang="pt-PT" sz="2000" dirty="0"/>
              <a:t> no sistema de gestão já existente.</a:t>
            </a:r>
          </a:p>
          <a:p>
            <a:r>
              <a:rPr lang="pt-PT" sz="2000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utilizador.</a:t>
            </a:r>
          </a:p>
          <a:p>
            <a:r>
              <a:rPr lang="pt-PT" sz="2000" dirty="0"/>
              <a:t>Concretizar a sincronização da execução de testes do mesmo plano de testes (ainda que estes possam ser assíncronos por natureza), de forma a evitar interferência indesejada na rede durante a realização dos mesmos.</a:t>
            </a:r>
          </a:p>
          <a:p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200" dirty="0"/>
              <a:t>Este projeto trata-se de uma aplicação mobile de medição de redes 5G.</a:t>
            </a:r>
          </a:p>
          <a:p>
            <a:r>
              <a:rPr lang="pt-PT" sz="2200" dirty="0"/>
              <a:t>Esta aplicação foi pensada como forma de complemento a um sistema já existente desenvolvido pelo ISEL. O mesmo continha apenas equipamentos grandes e de pouca portabilidade, normalmente instalados em veículos.</a:t>
            </a:r>
          </a:p>
          <a:p>
            <a:r>
              <a:rPr lang="pt-PT" sz="2200" dirty="0"/>
              <a:t>Embora o dispositivo móvel não seja tão completo quanto os seus predecessores, irá oferecer mais portabilidade e 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</a:t>
            </a:r>
            <a:r>
              <a:rPr lang="pt-PT" dirty="0" smtClean="0"/>
              <a:t>Geral Da Solução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07100" y="1178554"/>
            <a:ext cx="6330306" cy="5073964"/>
          </a:xfrm>
        </p:spPr>
        <p:txBody>
          <a:bodyPr>
            <a:normAutofit fontScale="92500"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17" y="1670432"/>
            <a:ext cx="4805000" cy="409020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Após implementação </a:t>
            </a:r>
            <a:r>
              <a:rPr lang="pt-PT" dirty="0" smtClean="0"/>
              <a:t>Do Novo Componente MU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4</a:t>
            </a:fld>
            <a:endParaRPr lang="pt-PT"/>
          </a:p>
        </p:txBody>
      </p:sp>
      <p:pic>
        <p:nvPicPr>
          <p:cNvPr id="5" name="Picture 10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8" y="1371599"/>
            <a:ext cx="4962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Objetivos da aplicação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A aplicação tem como objetivos:</a:t>
            </a:r>
          </a:p>
          <a:p>
            <a:r>
              <a:rPr lang="pt-PT" sz="2000" dirty="0"/>
              <a:t>Avaliar o desempenho de redes de comunicações móveis com auxílio de georreferenciação</a:t>
            </a:r>
            <a:r>
              <a:rPr lang="pt-PT" sz="2000" dirty="0" smtClean="0"/>
              <a:t>.</a:t>
            </a:r>
          </a:p>
          <a:p>
            <a:r>
              <a:rPr lang="pt-PT" sz="2000" dirty="0" smtClean="0"/>
              <a:t>Realizar sessões de testes passivos com intervenção do utilizador.</a:t>
            </a:r>
          </a:p>
          <a:p>
            <a:r>
              <a:rPr lang="pt-PT" sz="2000" dirty="0" smtClean="0"/>
              <a:t>Exportar informação das sessões de testes.</a:t>
            </a:r>
            <a:endParaRPr lang="pt-PT" sz="2000" dirty="0"/>
          </a:p>
          <a:p>
            <a:r>
              <a:rPr lang="pt-PT" sz="2000" dirty="0"/>
              <a:t>Recolher e planear a execução de planos de teste autonomamente.</a:t>
            </a:r>
          </a:p>
          <a:p>
            <a:r>
              <a:rPr lang="pt-PT" sz="2000" dirty="0" smtClean="0"/>
              <a:t>Realizar </a:t>
            </a:r>
            <a:r>
              <a:rPr lang="pt-PT" sz="2000" dirty="0"/>
              <a:t>os testes previamente definidos e programados sem intervenção do utilizador.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Tipos De testes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Passivo – </a:t>
            </a:r>
            <a:r>
              <a:rPr lang="pt-PT" sz="2000" dirty="0" smtClean="0"/>
              <a:t>Consiste </a:t>
            </a:r>
            <a:r>
              <a:rPr lang="pt-PT" sz="2000" dirty="0"/>
              <a:t>na recolha de um conjunto de parâmetros de forma a não interferir no tráfego da rede do dispositivo. Estes parâmetros </a:t>
            </a:r>
            <a:r>
              <a:rPr lang="pt-PT" sz="2000" dirty="0" smtClean="0"/>
              <a:t>podem variar, por exemplo, entre </a:t>
            </a:r>
            <a:r>
              <a:rPr lang="pt-PT" sz="2000" dirty="0"/>
              <a:t>dados de débito binário, dados de georreferenciação e dados de qualificação do sinal de </a:t>
            </a:r>
            <a:r>
              <a:rPr lang="pt-PT" sz="2000" dirty="0" smtClean="0"/>
              <a:t>rede.</a:t>
            </a:r>
            <a:endParaRPr lang="pt-PT" sz="2000" dirty="0"/>
          </a:p>
          <a:p>
            <a:r>
              <a:rPr lang="pt-PT" sz="2000" dirty="0"/>
              <a:t>Ativo </a:t>
            </a:r>
            <a:r>
              <a:rPr lang="pt-PT" sz="2000" dirty="0" smtClean="0"/>
              <a:t>– Testes ativos são testes que têm como objetivo causar </a:t>
            </a:r>
            <a:r>
              <a:rPr lang="pt-PT" sz="2000" dirty="0"/>
              <a:t>tráfego intencional na rede, de forma a conseguir uma avaliação da qualidade e cobertura da </a:t>
            </a:r>
            <a:r>
              <a:rPr lang="pt-PT" sz="2000" dirty="0" smtClean="0"/>
              <a:t>mesma. A realização de uma sequência de </a:t>
            </a:r>
            <a:r>
              <a:rPr lang="pt-PT" sz="2000" i="1" dirty="0" err="1" smtClean="0"/>
              <a:t>Pings</a:t>
            </a:r>
            <a:r>
              <a:rPr lang="pt-PT" sz="2000" dirty="0"/>
              <a:t> </a:t>
            </a:r>
            <a:r>
              <a:rPr lang="pt-PT" sz="2000" dirty="0" smtClean="0"/>
              <a:t>e troca de ficheiros via </a:t>
            </a:r>
            <a:r>
              <a:rPr lang="pt-PT" sz="2000" i="1" dirty="0" smtClean="0"/>
              <a:t>FTP</a:t>
            </a:r>
            <a:r>
              <a:rPr lang="pt-PT" sz="2000" dirty="0" smtClean="0"/>
              <a:t> são alguns dos exemplos deste tipo de testagem.</a:t>
            </a:r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57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17156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Como são feitos os testes?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2" y="1495726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pt-PT" sz="2200" dirty="0" smtClean="0"/>
              <a:t>Sessões de Testes - Têm como propósito fazer </a:t>
            </a:r>
            <a:r>
              <a:rPr lang="pt-PT" sz="2200" dirty="0"/>
              <a:t>a realização de testes passivos com o intuito de </a:t>
            </a:r>
            <a:r>
              <a:rPr lang="pt-PT" sz="2200" dirty="0" smtClean="0"/>
              <a:t>armazenar </a:t>
            </a:r>
            <a:r>
              <a:rPr lang="pt-PT" sz="2200" dirty="0"/>
              <a:t>os seus resultados no dispositivo de forma a possibilitar ao utilizador a visualização e a extração, para ficheiro </a:t>
            </a:r>
            <a:r>
              <a:rPr lang="pt-PT" sz="2200" i="1" dirty="0"/>
              <a:t>.</a:t>
            </a:r>
            <a:r>
              <a:rPr lang="pt-PT" sz="2200" i="1" dirty="0" err="1"/>
              <a:t>xls</a:t>
            </a:r>
            <a:r>
              <a:rPr lang="pt-PT" sz="2200" dirty="0"/>
              <a:t>, de todos os resultados recolhidos. O objetivo desta funcionalidade é permitir ao utilizador fazer uma consulta posterior dos resultados que foram obtidos no momento da recolha</a:t>
            </a:r>
            <a:r>
              <a:rPr lang="pt-PT" sz="2200" dirty="0" smtClean="0"/>
              <a:t>. Estes testes não são reportados para o sistema de gestão.</a:t>
            </a:r>
          </a:p>
          <a:p>
            <a:r>
              <a:rPr lang="pt-PT" sz="2200" dirty="0" smtClean="0"/>
              <a:t>Planos de Testes – Testes fornecidos </a:t>
            </a:r>
            <a:r>
              <a:rPr lang="pt-PT" sz="2200" dirty="0"/>
              <a:t>pelo sistema </a:t>
            </a:r>
            <a:r>
              <a:rPr lang="pt-PT" sz="2200" dirty="0" smtClean="0"/>
              <a:t>de gestão via </a:t>
            </a:r>
            <a:r>
              <a:rPr lang="pt-PT" sz="2200" i="1" dirty="0"/>
              <a:t>Web</a:t>
            </a:r>
            <a:r>
              <a:rPr lang="pt-PT" sz="2200" dirty="0"/>
              <a:t> </a:t>
            </a:r>
            <a:r>
              <a:rPr lang="pt-PT" sz="2200" i="1" dirty="0"/>
              <a:t>API</a:t>
            </a:r>
            <a:r>
              <a:rPr lang="pt-PT" sz="2200" dirty="0"/>
              <a:t> e consistem numa lista de diferentes tipos de testes que são executados pela aplicação de forma autónoma e sem interação do utilizador. Os testes provenientes de cada plano podem ser de natureza passiva ou ativa;</a:t>
            </a:r>
          </a:p>
          <a:p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00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5241281" y="4761470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790890"/>
            <a:ext cx="6297356" cy="3909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dirty="0"/>
              <a:t>Login </a:t>
            </a:r>
          </a:p>
          <a:p>
            <a:pPr lvl="1"/>
            <a:r>
              <a:rPr lang="pt-PT" dirty="0"/>
              <a:t>Detentora da lógica de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dados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8</a:t>
            </a:fld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21" y="1805902"/>
            <a:ext cx="4305816" cy="38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9</a:t>
            </a:fld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1141412" y="1913200"/>
            <a:ext cx="62973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layer</a:t>
            </a:r>
            <a:r>
              <a:rPr lang="pt-PT" sz="2000" dirty="0"/>
              <a:t> de base de dados que tem como função guardar e recolher informação de testes realizados.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existente.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48" y="1785470"/>
            <a:ext cx="4305816" cy="38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953</TotalTime>
  <Words>850</Words>
  <Application>Microsoft Office PowerPoint</Application>
  <PresentationFormat>Ecrã Panorâmico</PresentationFormat>
  <Paragraphs>75</Paragraphs>
  <Slides>15</Slides>
  <Notes>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Tw Cen MT</vt:lpstr>
      <vt:lpstr>Circuito</vt:lpstr>
      <vt:lpstr>Apresentação do PowerPoint</vt:lpstr>
      <vt:lpstr>O que é o Projeto ?</vt:lpstr>
      <vt:lpstr>Visão Geral Da Solução</vt:lpstr>
      <vt:lpstr>Visão Geral Após implementação Do Novo Componente MU</vt:lpstr>
      <vt:lpstr>Objetivos da aplicação</vt:lpstr>
      <vt:lpstr>Tipos De testes</vt:lpstr>
      <vt:lpstr>Como são feitos os testes?</vt:lpstr>
      <vt:lpstr>Arquitetura e Aspetos Técnicos</vt:lpstr>
      <vt:lpstr>Arquitetura e Aspetos Técnicos</vt:lpstr>
      <vt:lpstr>Arquitetura e Aspetos Técnicos</vt:lpstr>
      <vt:lpstr>Demonstração Da Aplicação</vt:lpstr>
      <vt:lpstr>Trabalho Futuro</vt:lpstr>
      <vt:lpstr>Dificuldades E Desafios</vt:lpstr>
      <vt:lpstr>Tecnologias Usadas</vt:lpstr>
      <vt:lpstr>Perguntas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ricardo silva</cp:lastModifiedBy>
  <cp:revision>70</cp:revision>
  <dcterms:created xsi:type="dcterms:W3CDTF">2021-05-15T14:11:37Z</dcterms:created>
  <dcterms:modified xsi:type="dcterms:W3CDTF">2021-07-20T20:33:20Z</dcterms:modified>
</cp:coreProperties>
</file>